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7" r:id="rId5"/>
    <p:sldId id="268" r:id="rId6"/>
    <p:sldId id="269" r:id="rId7"/>
    <p:sldId id="260" r:id="rId8"/>
    <p:sldId id="261" r:id="rId9"/>
    <p:sldId id="262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4"/>
    <p:restoredTop sz="94693"/>
  </p:normalViewPr>
  <p:slideViewPr>
    <p:cSldViewPr snapToGrid="0">
      <p:cViewPr varScale="1">
        <p:scale>
          <a:sx n="141" d="100"/>
          <a:sy n="141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1:21.907"/>
    </inkml:context>
    <inkml:brush xml:id="br0">
      <inkml:brushProperty name="width" value="0.035" units="cm"/>
      <inkml:brushProperty name="height" value="0.035" units="cm"/>
      <inkml:brushProperty name="color" value="#33CCFF"/>
    </inkml:brush>
  </inkml:definitions>
  <inkml:trace contextRef="#ctx0" brushRef="#br0">0 23 24575,'13'0'0,"7"0"0,10 0 0,8 0 0,4 0 0,3 0 0,3 0 0,7 0 0,7 0 0,3 0 0,0-2 0,-2 0 0,2-1 0,5 2 0,3 1 0,-2 0 0,-3 0 0,-4 0 0,-3 0 0,-5-2 0,-6 0 0,-5 0 0,-7 0 0,-4 0 0,-4 0 0,-4 0 0,-1 1 0,-1 1 0,0 0 0,2 0 0,-1 0 0,-1 0 0,-4 0 0,-2 0 0,-2 0 0,-1 0 0,0 0 0,-2 0 0,1 0 0,-1 0-6784,-2 0 6784,-2 0 0,-3 0 0,-2 0 0,4 0 0,10 3 0,6 3 0,5 4 6784,-3 1-6784,-9-4 0,-7-3 0,-6-2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1:32.80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1 129 24575,'21'0'0,"17"0"0,26 0 0,19 0 0,13-3 0,-46 0 0,1-1 0,2-1 0,-1-1 0,2 1 0,1 0 0,0 0 0,1 1 0,1 1 0,0-1 0,3-1 0,0-1 0,2 0 0,-1-2 0,0 0 0,0 0 0,-3 0 0,-2 0 0,43-3 0,-12 2 0,-19 6 0,-18 2 0,-13 1 0,-9 0 0,-5 0 0,-2 0 0,-2 0 0,0 0 0,1 0 0,-1 0 0,2 0 0,-2 0 0,0 0 0,-2 0 0,-1 0 0,-1 0 0,-4 0 0,-3 0 0,-4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1:51.70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 3 24575,'-2'-1'0,"1"-1"0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4:01.67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71 24575,'6'-3'0,"4"-1"0,8 1 0,6-2 0,5-1 0,4-1 0,1-1 0,2 0 0,3 2 0,0 0 0,1 2 0,1 2 0,-2 0 0,-2 2 0,-3 0 0,-5 0 0,-5-2 0,-6 1 0,-4-1 0,-7 0 0,-3 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4:05.054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24575,'0'19'0,"0"15"0,0 15 0,0 9 0,0-1 0,0-12 0,0-8 0,0-8 0,0-6 0,0-2 0,1-1 0,1-2 0,1-2 0,2-1 0,-1-2 0,0 0 0,0 0 0,-2-1 0,-1-2 0,-1-2 0,3 2 0,-2-4 0,2 6 0,-3-7 0,0 1 0,0 0 0,0-1 0,0 6 0,0-5 0,0 4 0,0-5 0,0-1 0,0 0 0,0-1 0,0 0 0,0 2 0,2 1 0,0 1 0,0 1 0,0 0 0,-1 0 0,2 0 0,0 2 0,-1-1 0,1 0 0,-1 0 0,0-2 0,-1 0 0,-1 0 0,1-1 0,0-2 0,1 0 0,0 0 0,-2 0 0,0 0 0,2-1 0,-1 0 0,1 0 0,-1 3 0,-1 0 0,0 0 0,0 0 0,0-2 0,0 0 0,0-1 0,0-1 0,0-1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4:08.85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24575,'0'9'0,"0"1"0,0 1 0,0 4 0,0 3 0,0 7 0,0 7 0,0 2 0,0 2 0,0-4 0,0-3 0,0-1 0,2-3 0,0 0 0,0 0 0,-1 2 0,-1 1 0,0-1 0,0 0 0,0-1 0,0-1 0,0 2 0,0 0 0,0-1 0,0-3 0,0-1 0,0 0 0,0 1 0,0-1 0,0-3 0,0-2 0,0-9 0,0-1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4:10.58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33 24575,'16'0'0,"9"0"0,16 0 0,8 0 0,2 0 0,-1 0 0,-4 0 0,-6 0 0,-7 0 0,-7-1 0,-6-1 0,-3 0 0,-3-2 0,-1-1 0,0 0 0,-1 0 0,-1 1 0,-4 1 0,-4 2 0,-1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8T18:54:13.08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24575,'0'13'0,"0"0"0,0 0 0,0 2 0,0 2 0,0 2 0,0 1 0,0-3 0,2-3 0,0-2 0,-1-2 0,1-3 0,-1-2 0,1-1 0,0 0 0,-1 0 0,-1-1 0,0 0 0,0 0 0,0 0 0,0-1 0,0-1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FBFDA-EFE2-6B43-8C9C-FAD64AD418CE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0833F-D375-EA4B-BB9D-EF519B429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55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50833F-D375-EA4B-BB9D-EF519B4299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5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387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8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15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66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359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43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166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9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01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18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4485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80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customXml" Target="../ink/ink6.xml"/><Relationship Id="rId18" Type="http://schemas.openxmlformats.org/officeDocument/2006/relationships/image" Target="../media/image18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5.png"/><Relationship Id="rId17" Type="http://schemas.openxmlformats.org/officeDocument/2006/relationships/customXml" Target="../ink/ink8.xml"/><Relationship Id="rId2" Type="http://schemas.openxmlformats.org/officeDocument/2006/relationships/image" Target="../media/image7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customXml" Target="../ink/ink4.xml"/><Relationship Id="rId1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0220DBA-8988-4873-8FCD-3FFAC3CF1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ircular pattern of small squares&#10;&#10;Description automatically generated">
            <a:extLst>
              <a:ext uri="{FF2B5EF4-FFF2-40B4-BE49-F238E27FC236}">
                <a16:creationId xmlns:a16="http://schemas.microsoft.com/office/drawing/2014/main" id="{DFE854AF-58A1-1E97-212F-095F5B4853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4084" b="8367"/>
          <a:stretch/>
        </p:blipFill>
        <p:spPr>
          <a:xfrm>
            <a:off x="20" y="253507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E7576A-5030-A24A-FE20-9BE28CD97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4819615"/>
            <a:ext cx="6817836" cy="126493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FastQC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DEA8B-B96B-7072-D75E-DEFA6AC77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2516" y="4901919"/>
            <a:ext cx="3483615" cy="1100329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Bright Asante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1981B13-F880-47D1-BA19-C2C84FC75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889C86-81F5-4E2B-A1BF-3DC57716B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4300" y="4614653"/>
            <a:ext cx="0" cy="1674861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D1651B2-663F-4ED2-A7D2-9D74A5DFD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513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Per Base N Content">
            <a:extLst>
              <a:ext uri="{FF2B5EF4-FFF2-40B4-BE49-F238E27FC236}">
                <a16:creationId xmlns:a16="http://schemas.microsoft.com/office/drawing/2014/main" id="{7BA7F906-0403-0CF7-3B79-871B89362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79" y="220008"/>
            <a:ext cx="5681031" cy="404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equence Length Distribution">
            <a:extLst>
              <a:ext uri="{FF2B5EF4-FFF2-40B4-BE49-F238E27FC236}">
                <a16:creationId xmlns:a16="http://schemas.microsoft.com/office/drawing/2014/main" id="{EDB3F793-A3C6-3644-7959-8E7DC0DCB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006" y="220008"/>
            <a:ext cx="5681031" cy="404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0B86B69-9646-A79C-CD70-2B684132D7D7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2" descr="3' Tag-Seq / DE Analysis - FASTQC detects overrepresented sequences as well  as fails per base &amp; GC sequence content">
            <a:extLst>
              <a:ext uri="{FF2B5EF4-FFF2-40B4-BE49-F238E27FC236}">
                <a16:creationId xmlns:a16="http://schemas.microsoft.com/office/drawing/2014/main" id="{4275CD3B-126B-58E0-E3D2-92DCFB12E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79" y="4338029"/>
            <a:ext cx="8621988" cy="223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928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E5A85DA7-9E6D-417A-921A-B54C0406B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34,644 Thank You Stock Photos - Free &amp; Royalty-Free Stock Photos from  Dreamstime">
            <a:extLst>
              <a:ext uri="{FF2B5EF4-FFF2-40B4-BE49-F238E27FC236}">
                <a16:creationId xmlns:a16="http://schemas.microsoft.com/office/drawing/2014/main" id="{82E46736-7445-4051-D6A4-BE55EAF00A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0" b="10990"/>
          <a:stretch/>
        </p:blipFill>
        <p:spPr bwMode="auto">
          <a:xfrm>
            <a:off x="1" y="10"/>
            <a:ext cx="1219200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77" name="Straight Connector 7176">
            <a:extLst>
              <a:ext uri="{FF2B5EF4-FFF2-40B4-BE49-F238E27FC236}">
                <a16:creationId xmlns:a16="http://schemas.microsoft.com/office/drawing/2014/main" id="{4DFBD79C-B297-415D-B4B5-D08E444BB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75371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79" name="Straight Connector 7178">
            <a:extLst>
              <a:ext uri="{FF2B5EF4-FFF2-40B4-BE49-F238E27FC236}">
                <a16:creationId xmlns:a16="http://schemas.microsoft.com/office/drawing/2014/main" id="{45CE5395-CDE2-415A-ACFA-0104181C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63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748C9-F33C-F8A0-A695-EB535CFE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786384"/>
            <a:ext cx="3509192" cy="2008193"/>
          </a:xfrm>
        </p:spPr>
        <p:txBody>
          <a:bodyPr anchor="t">
            <a:normAutofit/>
          </a:bodyPr>
          <a:lstStyle/>
          <a:p>
            <a:r>
              <a:rPr lang="en-US" dirty="0" err="1"/>
              <a:t>FastQC</a:t>
            </a:r>
            <a:endParaRPr lang="en-US" dirty="0"/>
          </a:p>
        </p:txBody>
      </p: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B925A-C2FF-AEBB-3EC8-E5928D6B2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7" y="1448562"/>
            <a:ext cx="3276598" cy="4623044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 dirty="0"/>
              <a:t>Fast Quality Check/Control</a:t>
            </a:r>
          </a:p>
          <a:p>
            <a:pPr>
              <a:lnSpc>
                <a:spcPct val="110000"/>
              </a:lnSpc>
            </a:pPr>
            <a:r>
              <a:rPr lang="en-US" sz="1300" dirty="0" err="1"/>
              <a:t>FastQ</a:t>
            </a:r>
            <a:r>
              <a:rPr lang="en-US" sz="1300" dirty="0"/>
              <a:t> files from sequencers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300" dirty="0"/>
              <a:t>(i.e., raw sequence data)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3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u="sng" dirty="0"/>
              <a:t>Other Inputs</a:t>
            </a:r>
          </a:p>
          <a:p>
            <a:pPr>
              <a:lnSpc>
                <a:spcPct val="100000"/>
              </a:lnSpc>
            </a:pPr>
            <a:r>
              <a:rPr lang="en-US" sz="1300" dirty="0"/>
              <a:t>BAM</a:t>
            </a:r>
          </a:p>
          <a:p>
            <a:pPr>
              <a:lnSpc>
                <a:spcPct val="100000"/>
              </a:lnSpc>
            </a:pPr>
            <a:r>
              <a:rPr lang="en-US" sz="1300" dirty="0"/>
              <a:t>SAM files</a:t>
            </a:r>
          </a:p>
          <a:p>
            <a:pPr>
              <a:lnSpc>
                <a:spcPct val="100000"/>
              </a:lnSpc>
            </a:pPr>
            <a:r>
              <a:rPr lang="en-US" sz="1300" dirty="0" err="1"/>
              <a:t>Gzip</a:t>
            </a:r>
            <a:r>
              <a:rPr lang="en-US" sz="1300" dirty="0"/>
              <a:t> compressed </a:t>
            </a:r>
            <a:r>
              <a:rPr lang="en-US" sz="1300" dirty="0" err="1"/>
              <a:t>FastQ</a:t>
            </a:r>
            <a:endParaRPr lang="en-US" sz="1300" dirty="0"/>
          </a:p>
          <a:p>
            <a:pPr>
              <a:lnSpc>
                <a:spcPct val="110000"/>
              </a:lnSpc>
            </a:pPr>
            <a:endParaRPr lang="en-US" sz="13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300" b="1" u="sng" dirty="0"/>
              <a:t>Why </a:t>
            </a:r>
            <a:r>
              <a:rPr lang="en-US" sz="1300" b="1" u="sng" dirty="0" err="1"/>
              <a:t>FastQC</a:t>
            </a:r>
            <a:endParaRPr lang="en-US" sz="1300" b="1" u="sng" dirty="0"/>
          </a:p>
          <a:p>
            <a:pPr>
              <a:lnSpc>
                <a:spcPct val="110000"/>
              </a:lnSpc>
            </a:pPr>
            <a:r>
              <a:rPr lang="en-US" sz="1300" dirty="0"/>
              <a:t>Sequencing errors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We want to be confident with our analysis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300" dirty="0"/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ClinQC quality control report generated by FASTQC. a Per base sequence... |  Download Scientific Diagram">
            <a:extLst>
              <a:ext uri="{FF2B5EF4-FFF2-40B4-BE49-F238E27FC236}">
                <a16:creationId xmlns:a16="http://schemas.microsoft.com/office/drawing/2014/main" id="{CA084158-2552-8519-E63D-E4DBF77D8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83633"/>
            <a:ext cx="7772400" cy="5698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37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748C9-F33C-F8A0-A695-EB535CFE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535052"/>
            <a:ext cx="11049000" cy="1084101"/>
          </a:xfrm>
        </p:spPr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B925A-C2FF-AEBB-3EC8-E5928D6B2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407" y="1992525"/>
            <a:ext cx="4779099" cy="4102791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err="1"/>
              <a:t>FastQC</a:t>
            </a:r>
            <a:r>
              <a:rPr lang="en-US" b="1" u="sng" dirty="0"/>
              <a:t> requires Java installation</a:t>
            </a:r>
          </a:p>
          <a:p>
            <a:r>
              <a:rPr lang="en-US" dirty="0"/>
              <a:t>(java –- version), else install</a:t>
            </a:r>
          </a:p>
          <a:p>
            <a:r>
              <a:rPr lang="en-US" dirty="0"/>
              <a:t>Install, locate to directory</a:t>
            </a:r>
          </a:p>
          <a:p>
            <a:r>
              <a:rPr lang="en-US" dirty="0"/>
              <a:t>Unzip, change user permissions (usually </a:t>
            </a:r>
            <a:r>
              <a:rPr lang="en-US" dirty="0" err="1"/>
              <a:t>chmod</a:t>
            </a:r>
            <a:r>
              <a:rPr lang="en-US" dirty="0"/>
              <a:t> 755 </a:t>
            </a:r>
            <a:r>
              <a:rPr lang="en-US" dirty="0" err="1"/>
              <a:t>fastqc</a:t>
            </a:r>
            <a:r>
              <a:rPr lang="en-US" dirty="0"/>
              <a:t> </a:t>
            </a:r>
            <a:r>
              <a:rPr lang="en-US" dirty="0" err="1"/>
              <a:t>whill</a:t>
            </a:r>
            <a:r>
              <a:rPr lang="en-US" dirty="0"/>
              <a:t> do)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7FC88-546F-1257-3F13-35F18DA22F13}"/>
              </a:ext>
            </a:extLst>
          </p:cNvPr>
          <p:cNvSpPr txBox="1"/>
          <p:nvPr/>
        </p:nvSpPr>
        <p:spPr>
          <a:xfrm>
            <a:off x="5656153" y="2178288"/>
            <a:ext cx="6151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 err="1"/>
              <a:t>Eg</a:t>
            </a:r>
            <a:r>
              <a:rPr lang="en-US" dirty="0"/>
              <a:t>: </a:t>
            </a:r>
            <a:r>
              <a:rPr lang="en-US" b="1" dirty="0" err="1">
                <a:solidFill>
                  <a:srgbClr val="C00000"/>
                </a:solidFill>
              </a:rPr>
              <a:t>fastqc</a:t>
            </a:r>
            <a:r>
              <a:rPr lang="en-US" b="1" dirty="0">
                <a:solidFill>
                  <a:srgbClr val="C00000"/>
                </a:solidFill>
              </a:rPr>
              <a:t> SRR3434990.fastq</a:t>
            </a:r>
          </a:p>
        </p:txBody>
      </p:sp>
    </p:spTree>
    <p:extLst>
      <p:ext uri="{BB962C8B-B14F-4D97-AF65-F5344CB8AC3E}">
        <p14:creationId xmlns:p14="http://schemas.microsoft.com/office/powerpoint/2010/main" val="679220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C3AA7F-72E5-6A5C-4E34-23970B616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48474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698621-C1A4-C856-400D-3E3E7D419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13" y="2793885"/>
            <a:ext cx="6506959" cy="4107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0E6F62-F9D0-74FB-689D-C03E6DFA5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793" y="1382351"/>
            <a:ext cx="5771866" cy="480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9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FA00CB-F7A8-F53E-4C7F-A40D31DC6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86018" cy="5288096"/>
          </a:xfrm>
          <a:prstGeom prst="rect">
            <a:avLst/>
          </a:prstGeom>
        </p:spPr>
      </p:pic>
      <p:pic>
        <p:nvPicPr>
          <p:cNvPr id="5" name="Picture 2" descr="FastQC compared to QIIME 2 quality plot - User Support - QIIME 2 Forum">
            <a:extLst>
              <a:ext uri="{FF2B5EF4-FFF2-40B4-BE49-F238E27FC236}">
                <a16:creationId xmlns:a16="http://schemas.microsoft.com/office/drawing/2014/main" id="{88A697F0-BDCD-FEFB-2B3B-36070556A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6018" y="0"/>
            <a:ext cx="4883743" cy="2686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D45941-1955-CB1C-C264-4BB1BCE23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711" y="2580238"/>
            <a:ext cx="5467539" cy="40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47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042043-447A-8E27-EE56-7DDFA6815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18" y="514279"/>
            <a:ext cx="5522614" cy="52645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6887F-DE1A-4584-DF9C-8386F5B9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388" y="111400"/>
            <a:ext cx="5383794" cy="56674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3AA6DE-673F-DF3E-ED79-06B17286610C}"/>
              </a:ext>
            </a:extLst>
          </p:cNvPr>
          <p:cNvSpPr txBox="1"/>
          <p:nvPr/>
        </p:nvSpPr>
        <p:spPr>
          <a:xfrm>
            <a:off x="973248" y="5914671"/>
            <a:ext cx="60975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(base) </a:t>
            </a:r>
            <a:r>
              <a:rPr lang="en-US" dirty="0" err="1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bright@MacBook-Pro</a:t>
            </a:r>
            <a:r>
              <a:rPr lang="en-US" dirty="0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FastQC</a:t>
            </a:r>
            <a:r>
              <a:rPr lang="en-US" dirty="0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 % ./</a:t>
            </a:r>
            <a:r>
              <a:rPr lang="en-US" dirty="0" err="1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fastqc</a:t>
            </a:r>
            <a:r>
              <a:rPr lang="en-US" dirty="0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 ./</a:t>
            </a:r>
            <a:r>
              <a:rPr lang="en-US" dirty="0" err="1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RReads</a:t>
            </a:r>
            <a:r>
              <a:rPr lang="en-US" dirty="0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/*.</a:t>
            </a:r>
            <a:r>
              <a:rPr lang="en-US" dirty="0" err="1">
                <a:solidFill>
                  <a:srgbClr val="C00000"/>
                </a:solidFill>
                <a:effectLst/>
                <a:latin typeface="Andale Mono" panose="020B0509000000000004" pitchFamily="49" charset="0"/>
              </a:rPr>
              <a:t>fastq</a:t>
            </a:r>
            <a:endParaRPr lang="en-US" dirty="0">
              <a:solidFill>
                <a:srgbClr val="C00000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FEEAF3-6E58-2930-487D-F0ED3A171748}"/>
              </a:ext>
            </a:extLst>
          </p:cNvPr>
          <p:cNvSpPr txBox="1"/>
          <p:nvPr/>
        </p:nvSpPr>
        <p:spPr>
          <a:xfrm>
            <a:off x="407406" y="111400"/>
            <a:ext cx="460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IF YOU HAVE MULTIPLE FILES?</a:t>
            </a:r>
          </a:p>
        </p:txBody>
      </p:sp>
    </p:spTree>
    <p:extLst>
      <p:ext uri="{BB962C8B-B14F-4D97-AF65-F5344CB8AC3E}">
        <p14:creationId xmlns:p14="http://schemas.microsoft.com/office/powerpoint/2010/main" val="3570720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1FD0F0B6-5415-4254-9E66-BE9C2FB0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748C9-F33C-F8A0-A695-EB535CFE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22960"/>
            <a:ext cx="3463784" cy="34546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Output</a:t>
            </a:r>
          </a:p>
        </p:txBody>
      </p:sp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8D66FEA8-8B71-461B-95A4-855374AB4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7A4B168A-A51F-4C91-A9E4-A2F203CB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689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FastQC compared to QIIME 2 quality plot - User Support - QIIME 2 Forum">
            <a:extLst>
              <a:ext uri="{FF2B5EF4-FFF2-40B4-BE49-F238E27FC236}">
                <a16:creationId xmlns:a16="http://schemas.microsoft.com/office/drawing/2014/main" id="{25F50C26-1590-40B0-5D1A-782EABE420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97052" y="822959"/>
            <a:ext cx="7212180" cy="5060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A5407E01-913B-484C-A03C-2C640284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E8520E-3F01-DD39-7470-CA243CC50EA9}"/>
              </a:ext>
            </a:extLst>
          </p:cNvPr>
          <p:cNvGrpSpPr/>
          <p:nvPr/>
        </p:nvGrpSpPr>
        <p:grpSpPr>
          <a:xfrm>
            <a:off x="2456863" y="2011164"/>
            <a:ext cx="1565922" cy="738664"/>
            <a:chOff x="674763" y="1876032"/>
            <a:chExt cx="1742442" cy="73866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1D8CB7-71E3-C826-1B6B-E1D1399B4DE7}"/>
                </a:ext>
              </a:extLst>
            </p:cNvPr>
            <p:cNvSpPr/>
            <p:nvPr/>
          </p:nvSpPr>
          <p:spPr>
            <a:xfrm>
              <a:off x="674763" y="1993407"/>
              <a:ext cx="364670" cy="605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81D44FC-39CF-B5C3-BB29-A19EA79D23E1}"/>
                </a:ext>
              </a:extLst>
            </p:cNvPr>
            <p:cNvSpPr/>
            <p:nvPr/>
          </p:nvSpPr>
          <p:spPr>
            <a:xfrm>
              <a:off x="676045" y="2211526"/>
              <a:ext cx="364670" cy="605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56C430-8AD5-EF0D-2164-89171A0B2B4E}"/>
                </a:ext>
              </a:extLst>
            </p:cNvPr>
            <p:cNvSpPr/>
            <p:nvPr/>
          </p:nvSpPr>
          <p:spPr>
            <a:xfrm>
              <a:off x="676045" y="2439050"/>
              <a:ext cx="364670" cy="6050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1E7571-B083-56F1-90B8-ED2AAEC05FEE}"/>
                </a:ext>
              </a:extLst>
            </p:cNvPr>
            <p:cNvSpPr txBox="1"/>
            <p:nvPr/>
          </p:nvSpPr>
          <p:spPr>
            <a:xfrm>
              <a:off x="1060574" y="1876032"/>
              <a:ext cx="135663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Bad</a:t>
              </a:r>
            </a:p>
            <a:p>
              <a:r>
                <a:rPr lang="en-US" sz="1400" b="1" dirty="0"/>
                <a:t>Warning !!</a:t>
              </a:r>
            </a:p>
            <a:p>
              <a:r>
                <a:rPr lang="en-US" sz="1400" b="1" dirty="0"/>
                <a:t>Good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0E2B3E1-8858-44B6-44EC-B7E0ED325571}"/>
              </a:ext>
            </a:extLst>
          </p:cNvPr>
          <p:cNvSpPr txBox="1"/>
          <p:nvPr/>
        </p:nvSpPr>
        <p:spPr>
          <a:xfrm>
            <a:off x="452603" y="5469718"/>
            <a:ext cx="392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So how do we make things better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86870D-0369-62CA-E46A-008534E2B2DE}"/>
              </a:ext>
            </a:extLst>
          </p:cNvPr>
          <p:cNvSpPr txBox="1"/>
          <p:nvPr/>
        </p:nvSpPr>
        <p:spPr>
          <a:xfrm>
            <a:off x="1309807" y="2976573"/>
            <a:ext cx="2486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Median value</a:t>
            </a:r>
          </a:p>
          <a:p>
            <a:endParaRPr lang="en-US" dirty="0"/>
          </a:p>
          <a:p>
            <a:r>
              <a:rPr lang="en-US" dirty="0"/>
              <a:t>Interquartile range </a:t>
            </a:r>
          </a:p>
          <a:p>
            <a:r>
              <a:rPr lang="en-US" dirty="0"/>
              <a:t>Tips at ends = 10% and 90% points</a:t>
            </a:r>
          </a:p>
          <a:p>
            <a:endParaRPr lang="en-US" dirty="0"/>
          </a:p>
          <a:p>
            <a:r>
              <a:rPr lang="en-US" dirty="0"/>
              <a:t>Mean quality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E3F0738-FF29-215E-C157-0BB9D7D55DE0}"/>
                  </a:ext>
                </a:extLst>
              </p14:cNvPr>
              <p14:cNvContentPartPr/>
              <p14:nvPr/>
            </p14:nvContentPartPr>
            <p14:xfrm>
              <a:off x="472119" y="4762153"/>
              <a:ext cx="624600" cy="1548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E3F0738-FF29-215E-C157-0BB9D7D55DE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5999" y="4756033"/>
                <a:ext cx="6368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A52C75AA-0684-C4DF-F565-0D98DCAB9699}"/>
                  </a:ext>
                </a:extLst>
              </p14:cNvPr>
              <p14:cNvContentPartPr/>
              <p14:nvPr/>
            </p14:nvContentPartPr>
            <p14:xfrm>
              <a:off x="521208" y="3215505"/>
              <a:ext cx="699840" cy="464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A52C75AA-0684-C4DF-F565-0D98DCAB969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5088" y="3209385"/>
                <a:ext cx="71208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423DAA39-980B-7241-5D8C-D479B65672EA}"/>
                  </a:ext>
                </a:extLst>
              </p14:cNvPr>
              <p14:cNvContentPartPr/>
              <p14:nvPr/>
            </p14:nvContentPartPr>
            <p14:xfrm>
              <a:off x="2876899" y="301944"/>
              <a:ext cx="1440" cy="14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423DAA39-980B-7241-5D8C-D479B65672E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870779" y="295824"/>
                <a:ext cx="13680" cy="1368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6A66C535-9E69-8C6E-98EA-B5F377379C93}"/>
              </a:ext>
            </a:extLst>
          </p:cNvPr>
          <p:cNvSpPr/>
          <p:nvPr/>
        </p:nvSpPr>
        <p:spPr>
          <a:xfrm>
            <a:off x="879584" y="3820741"/>
            <a:ext cx="212919" cy="478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8171CE9B-F7C7-8854-0470-37CB13DD3BF0}"/>
                  </a:ext>
                </a:extLst>
              </p14:cNvPr>
              <p14:cNvContentPartPr/>
              <p14:nvPr/>
            </p14:nvContentPartPr>
            <p14:xfrm>
              <a:off x="886459" y="3499824"/>
              <a:ext cx="200160" cy="259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8171CE9B-F7C7-8854-0470-37CB13DD3BF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80339" y="3493704"/>
                <a:ext cx="2124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B9BEFCD1-EF31-7537-1013-1872A0845A6F}"/>
                  </a:ext>
                </a:extLst>
              </p14:cNvPr>
              <p14:cNvContentPartPr/>
              <p14:nvPr/>
            </p14:nvContentPartPr>
            <p14:xfrm>
              <a:off x="975739" y="3522504"/>
              <a:ext cx="25560" cy="2836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B9BEFCD1-EF31-7537-1013-1872A0845A6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69619" y="3516384"/>
                <a:ext cx="37800" cy="295920"/>
              </a:xfrm>
              <a:prstGeom prst="rect">
                <a:avLst/>
              </a:prstGeom>
            </p:spPr>
          </p:pic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3B73CAE2-F8EF-B9B6-22DD-6490DD361656}"/>
              </a:ext>
            </a:extLst>
          </p:cNvPr>
          <p:cNvGrpSpPr/>
          <p:nvPr/>
        </p:nvGrpSpPr>
        <p:grpSpPr>
          <a:xfrm>
            <a:off x="932899" y="4345464"/>
            <a:ext cx="176400" cy="286200"/>
            <a:chOff x="932899" y="4345464"/>
            <a:chExt cx="176400" cy="286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29" name="Ink 28">
                  <a:extLst>
                    <a:ext uri="{FF2B5EF4-FFF2-40B4-BE49-F238E27FC236}">
                      <a16:creationId xmlns:a16="http://schemas.microsoft.com/office/drawing/2014/main" id="{93DB1ED5-E083-CC61-BFC6-0D4F5C6944C1}"/>
                    </a:ext>
                  </a:extLst>
                </p14:cNvPr>
                <p14:cNvContentPartPr/>
                <p14:nvPr/>
              </p14:nvContentPartPr>
              <p14:xfrm>
                <a:off x="985099" y="4345464"/>
                <a:ext cx="2880" cy="272880"/>
              </p14:xfrm>
            </p:contentPart>
          </mc:Choice>
          <mc:Fallback>
            <p:pic>
              <p:nvPicPr>
                <p:cNvPr id="29" name="Ink 28">
                  <a:extLst>
                    <a:ext uri="{FF2B5EF4-FFF2-40B4-BE49-F238E27FC236}">
                      <a16:creationId xmlns:a16="http://schemas.microsoft.com/office/drawing/2014/main" id="{93DB1ED5-E083-CC61-BFC6-0D4F5C6944C1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978979" y="4339344"/>
                  <a:ext cx="15120" cy="285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3DC0D695-94A8-28C2-A762-95228568570A}"/>
                    </a:ext>
                  </a:extLst>
                </p14:cNvPr>
                <p14:cNvContentPartPr/>
                <p14:nvPr/>
              </p14:nvContentPartPr>
              <p14:xfrm>
                <a:off x="932899" y="4619784"/>
                <a:ext cx="176400" cy="1188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3DC0D695-94A8-28C2-A762-95228568570A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926779" y="4613664"/>
                  <a:ext cx="188640" cy="24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FD8D0467-E604-CCB7-2463-795E6345440B}"/>
                  </a:ext>
                </a:extLst>
              </p14:cNvPr>
              <p14:cNvContentPartPr/>
              <p14:nvPr/>
            </p14:nvContentPartPr>
            <p14:xfrm>
              <a:off x="981859" y="4326024"/>
              <a:ext cx="5040" cy="730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FD8D0467-E604-CCB7-2463-795E6345440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75739" y="4319904"/>
                <a:ext cx="17280" cy="8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0766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9" name="Straight Connector 3078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85" name="Rectangle 3084">
            <a:extLst>
              <a:ext uri="{FF2B5EF4-FFF2-40B4-BE49-F238E27FC236}">
                <a16:creationId xmlns:a16="http://schemas.microsoft.com/office/drawing/2014/main" id="{1FD0F0B6-5415-4254-9E66-BE9C2FB0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748C9-F33C-F8A0-A695-EB535CFE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073" y="822959"/>
            <a:ext cx="4092163" cy="49621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Per Base Sequence Quality</a:t>
            </a:r>
            <a:br>
              <a:rPr lang="en-US" sz="2400" b="1" u="sng" dirty="0"/>
            </a:br>
            <a:br>
              <a:rPr lang="en-US" sz="2400" b="1" u="sng" dirty="0"/>
            </a:br>
            <a:br>
              <a:rPr lang="en-US" sz="2400" b="1" u="sng" dirty="0"/>
            </a:br>
            <a:br>
              <a:rPr lang="en-US" sz="2400" b="1" u="sng" dirty="0"/>
            </a:br>
            <a:r>
              <a:rPr lang="en-US" sz="2400" dirty="0"/>
              <a:t>Poor sequences can be trimmed off with trimming tools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 err="1">
                <a:solidFill>
                  <a:srgbClr val="C00000"/>
                </a:solidFill>
              </a:rPr>
              <a:t>Cutadapt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 err="1">
                <a:solidFill>
                  <a:srgbClr val="C00000"/>
                </a:solidFill>
              </a:rPr>
              <a:t>Trimmomatic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>Trim Galore</a:t>
            </a:r>
            <a:br>
              <a:rPr lang="en-US" sz="2400" dirty="0">
                <a:solidFill>
                  <a:srgbClr val="C00000"/>
                </a:solidFill>
              </a:rPr>
            </a:br>
            <a:endParaRPr lang="en-US" sz="2400" b="1" u="sng" dirty="0">
              <a:solidFill>
                <a:srgbClr val="C00000"/>
              </a:solidFill>
            </a:endParaRPr>
          </a:p>
        </p:txBody>
      </p:sp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8D66FEA8-8B71-461B-95A4-855374AB4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9" name="Straight Connector 3088">
            <a:extLst>
              <a:ext uri="{FF2B5EF4-FFF2-40B4-BE49-F238E27FC236}">
                <a16:creationId xmlns:a16="http://schemas.microsoft.com/office/drawing/2014/main" id="{7A4B168A-A51F-4C91-A9E4-A2F203CB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689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FastQC - PACE Cluster Documentation">
            <a:extLst>
              <a:ext uri="{FF2B5EF4-FFF2-40B4-BE49-F238E27FC236}">
                <a16:creationId xmlns:a16="http://schemas.microsoft.com/office/drawing/2014/main" id="{F45DF475-33E7-A7F0-722D-393BF2A34D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9" r="-2" b="-2"/>
          <a:stretch/>
        </p:blipFill>
        <p:spPr bwMode="auto">
          <a:xfrm>
            <a:off x="4699947" y="852351"/>
            <a:ext cx="7492036" cy="514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91" name="Straight Connector 3090">
            <a:extLst>
              <a:ext uri="{FF2B5EF4-FFF2-40B4-BE49-F238E27FC236}">
                <a16:creationId xmlns:a16="http://schemas.microsoft.com/office/drawing/2014/main" id="{A5407E01-913B-484C-A03C-2C640284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inus 7">
            <a:extLst>
              <a:ext uri="{FF2B5EF4-FFF2-40B4-BE49-F238E27FC236}">
                <a16:creationId xmlns:a16="http://schemas.microsoft.com/office/drawing/2014/main" id="{60D4C4E9-D87A-278E-5F35-E12129B2C7CE}"/>
              </a:ext>
            </a:extLst>
          </p:cNvPr>
          <p:cNvSpPr/>
          <p:nvPr/>
        </p:nvSpPr>
        <p:spPr>
          <a:xfrm rot="5400000">
            <a:off x="3814671" y="2476126"/>
            <a:ext cx="99587" cy="235391"/>
          </a:xfrm>
          <a:prstGeom prst="mathMin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0B0680C-FA94-59BE-2947-8A68F2004DFE}"/>
              </a:ext>
            </a:extLst>
          </p:cNvPr>
          <p:cNvGrpSpPr/>
          <p:nvPr/>
        </p:nvGrpSpPr>
        <p:grpSpPr>
          <a:xfrm>
            <a:off x="2737209" y="1471186"/>
            <a:ext cx="1816373" cy="738664"/>
            <a:chOff x="674763" y="1876032"/>
            <a:chExt cx="1742442" cy="73866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D452AC1-D77A-1383-CF3A-0917F3F40D33}"/>
                </a:ext>
              </a:extLst>
            </p:cNvPr>
            <p:cNvSpPr/>
            <p:nvPr/>
          </p:nvSpPr>
          <p:spPr>
            <a:xfrm>
              <a:off x="674763" y="1993407"/>
              <a:ext cx="364670" cy="605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9228A6-1E71-B59B-178B-E4011B7D6BBB}"/>
                </a:ext>
              </a:extLst>
            </p:cNvPr>
            <p:cNvSpPr/>
            <p:nvPr/>
          </p:nvSpPr>
          <p:spPr>
            <a:xfrm>
              <a:off x="676045" y="2211526"/>
              <a:ext cx="364670" cy="605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0888D3D-B332-2730-FEA2-8031AA961D5A}"/>
                </a:ext>
              </a:extLst>
            </p:cNvPr>
            <p:cNvSpPr/>
            <p:nvPr/>
          </p:nvSpPr>
          <p:spPr>
            <a:xfrm>
              <a:off x="676045" y="2439050"/>
              <a:ext cx="364670" cy="6050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6FA8BE-EDE0-10EA-9D1B-5F0AF72234A6}"/>
                </a:ext>
              </a:extLst>
            </p:cNvPr>
            <p:cNvSpPr txBox="1"/>
            <p:nvPr/>
          </p:nvSpPr>
          <p:spPr>
            <a:xfrm>
              <a:off x="1060574" y="1876032"/>
              <a:ext cx="135663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Poor</a:t>
              </a:r>
            </a:p>
            <a:p>
              <a:r>
                <a:rPr lang="en-US" sz="1400" b="1" dirty="0"/>
                <a:t>OK</a:t>
              </a:r>
            </a:p>
            <a:p>
              <a:r>
                <a:rPr lang="en-US" sz="1400" b="1" dirty="0"/>
                <a:t>Good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3005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03" name="Straight Connector 4102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09" name="Rectangle 4108">
            <a:extLst>
              <a:ext uri="{FF2B5EF4-FFF2-40B4-BE49-F238E27FC236}">
                <a16:creationId xmlns:a16="http://schemas.microsoft.com/office/drawing/2014/main" id="{1FD0F0B6-5415-4254-9E66-BE9C2FB0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11" name="Straight Connector 4110">
            <a:extLst>
              <a:ext uri="{FF2B5EF4-FFF2-40B4-BE49-F238E27FC236}">
                <a16:creationId xmlns:a16="http://schemas.microsoft.com/office/drawing/2014/main" id="{8D66FEA8-8B71-461B-95A4-855374AB4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3" name="Straight Connector 4112">
            <a:extLst>
              <a:ext uri="{FF2B5EF4-FFF2-40B4-BE49-F238E27FC236}">
                <a16:creationId xmlns:a16="http://schemas.microsoft.com/office/drawing/2014/main" id="{7A4B168A-A51F-4C91-A9E4-A2F203CB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689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2127. FastQC showed me my raw data has 2 peaks in the GC content tab -  Legacy GATK Forum">
            <a:extLst>
              <a:ext uri="{FF2B5EF4-FFF2-40B4-BE49-F238E27FC236}">
                <a16:creationId xmlns:a16="http://schemas.microsoft.com/office/drawing/2014/main" id="{4C59FA20-DE5B-58D2-E8DB-CCAD4BF977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01"/>
          <a:stretch/>
        </p:blipFill>
        <p:spPr bwMode="auto">
          <a:xfrm>
            <a:off x="5432084" y="940486"/>
            <a:ext cx="6662138" cy="514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15" name="Straight Connector 4114">
            <a:extLst>
              <a:ext uri="{FF2B5EF4-FFF2-40B4-BE49-F238E27FC236}">
                <a16:creationId xmlns:a16="http://schemas.microsoft.com/office/drawing/2014/main" id="{A5407E01-913B-484C-A03C-2C640284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 descr="Trimming Illumina universal adapters using cutadapt proving insufficient">
            <a:extLst>
              <a:ext uri="{FF2B5EF4-FFF2-40B4-BE49-F238E27FC236}">
                <a16:creationId xmlns:a16="http://schemas.microsoft.com/office/drawing/2014/main" id="{51BE4CA8-5803-9E0D-7E31-B0D890C1A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391" y="957569"/>
            <a:ext cx="4988022" cy="513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879555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RegularSeedLeftStep">
      <a:dk1>
        <a:srgbClr val="000000"/>
      </a:dk1>
      <a:lt1>
        <a:srgbClr val="FFFFFF"/>
      </a:lt1>
      <a:dk2>
        <a:srgbClr val="351E1E"/>
      </a:dk2>
      <a:lt2>
        <a:srgbClr val="E2E5E8"/>
      </a:lt2>
      <a:accent1>
        <a:srgbClr val="C37F4D"/>
      </a:accent1>
      <a:accent2>
        <a:srgbClr val="B13C3B"/>
      </a:accent2>
      <a:accent3>
        <a:srgbClr val="C34D7D"/>
      </a:accent3>
      <a:accent4>
        <a:srgbClr val="B13B9C"/>
      </a:accent4>
      <a:accent5>
        <a:srgbClr val="A74DC3"/>
      </a:accent5>
      <a:accent6>
        <a:srgbClr val="643BB1"/>
      </a:accent6>
      <a:hlink>
        <a:srgbClr val="3F88BF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159</Words>
  <Application>Microsoft Macintosh PowerPoint</Application>
  <PresentationFormat>Widescreen</PresentationFormat>
  <Paragraphs>39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Batang</vt:lpstr>
      <vt:lpstr>Andale Mono</vt:lpstr>
      <vt:lpstr>Arial</vt:lpstr>
      <vt:lpstr>Avenir Next LT Pro Light</vt:lpstr>
      <vt:lpstr>Calibri</vt:lpstr>
      <vt:lpstr>AlignmentVTI</vt:lpstr>
      <vt:lpstr>FastQC</vt:lpstr>
      <vt:lpstr>FastQC</vt:lpstr>
      <vt:lpstr>Running FastQC</vt:lpstr>
      <vt:lpstr>PowerPoint Presentation</vt:lpstr>
      <vt:lpstr>PowerPoint Presentation</vt:lpstr>
      <vt:lpstr>PowerPoint Presentation</vt:lpstr>
      <vt:lpstr>Output</vt:lpstr>
      <vt:lpstr>Per Base Sequence Quality    Poor sequences can be trimmed off with trimming tools  Cutadapt Trimmomatic  Trim Galore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FastQC</dc:title>
  <dc:creator>bright asante</dc:creator>
  <cp:lastModifiedBy>bright asante</cp:lastModifiedBy>
  <cp:revision>2</cp:revision>
  <dcterms:created xsi:type="dcterms:W3CDTF">2023-11-28T06:57:06Z</dcterms:created>
  <dcterms:modified xsi:type="dcterms:W3CDTF">2023-11-28T21:49:10Z</dcterms:modified>
</cp:coreProperties>
</file>

<file path=docProps/thumbnail.jpeg>
</file>